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7" r:id="rId3"/>
    <p:sldId id="268" r:id="rId4"/>
    <p:sldId id="257" r:id="rId5"/>
    <p:sldId id="260" r:id="rId6"/>
    <p:sldId id="262" r:id="rId7"/>
    <p:sldId id="263" r:id="rId8"/>
    <p:sldId id="259" r:id="rId9"/>
    <p:sldId id="264" r:id="rId10"/>
    <p:sldId id="270" r:id="rId11"/>
    <p:sldId id="271" r:id="rId12"/>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5F57003-0717-4066-B0C0-E05E3762B475}"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13599F1-A054-4DA4-B5F9-99C9E9EFB255}"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05D71A1-D748-463D-B3BE-E46E16ACEE06}"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ADDD0BF-069D-4B0D-8FBA-781CF9CAEF57}"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C91635A-47E3-4E8D-9A7D-C59A65075295}"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B72197D-477D-4817-BF62-9B00A81DFC0B}"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19FB5B5-406A-4784-A298-319B5CEA78C5}"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8AA9AEE1-E37A-4A0D-ADDF-30E6DDC4216D}"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DCC50D1-3D63-44E3-B1CD-00D6A8E17940}"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6888679-D3C0-4A77-89B4-F3BDB576E86F}"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08EC481-9E2D-44D2-9A8C-254462EEF9D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ln>
          <a:effec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Arial" panose="020B0604020202020204" pitchFamily="34" charset="0"/>
              </a:defRPr>
            </a:lvl1pPr>
          </a:lstStyle>
          <a:p>
            <a:pPr>
              <a:defRPr/>
            </a:pPr>
            <a:fld id="{50F3B671-B3AA-409C-9716-5999783F9F01}"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png"/><Relationship Id="rId7" Type="http://schemas.microsoft.com/office/2007/relationships/hdphoto" Target="../media/image14.wdp"/><Relationship Id="rId6" Type="http://schemas.openxmlformats.org/officeDocument/2006/relationships/image" Target="../media/image13.png"/><Relationship Id="rId5" Type="http://schemas.microsoft.com/office/2007/relationships/hdphoto" Target="../media/image12.wdp"/><Relationship Id="rId4" Type="http://schemas.openxmlformats.org/officeDocument/2006/relationships/image" Target="../media/image11.png"/><Relationship Id="rId3" Type="http://schemas.microsoft.com/office/2007/relationships/hdphoto" Target="../media/image10.wdp"/><Relationship Id="rId2" Type="http://schemas.openxmlformats.org/officeDocument/2006/relationships/image" Target="../media/image9.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789" y="857250"/>
            <a:ext cx="9210788" cy="5143500"/>
          </a:xfrm>
          <a:prstGeom prst="rect">
            <a:avLst/>
          </a:prstGeom>
        </p:spPr>
      </p:pic>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342" y="1005626"/>
            <a:ext cx="870659" cy="870659"/>
          </a:xfrm>
        </p:spPr>
      </p:pic>
      <p:sp>
        <p:nvSpPr>
          <p:cNvPr id="8" name="Title 1"/>
          <p:cNvSpPr txBox="1"/>
          <p:nvPr/>
        </p:nvSpPr>
        <p:spPr>
          <a:xfrm>
            <a:off x="1490870" y="1079482"/>
            <a:ext cx="7639100" cy="100028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625" dirty="0">
                <a:latin typeface="Times New Roman" panose="02020603050405020304" pitchFamily="18" charset="0"/>
                <a:cs typeface="Times New Roman" panose="02020603050405020304" pitchFamily="18" charset="0"/>
              </a:rPr>
              <a:t>ỦY BAN NHÂN DÂN QUẬN 3</a:t>
            </a:r>
            <a:br>
              <a:rPr lang="en-US" sz="2625" dirty="0">
                <a:latin typeface="Times New Roman" panose="02020603050405020304" pitchFamily="18" charset="0"/>
                <a:cs typeface="Times New Roman" panose="02020603050405020304" pitchFamily="18" charset="0"/>
              </a:rPr>
            </a:br>
            <a:r>
              <a:rPr lang="en-US" sz="2625" b="1" dirty="0">
                <a:latin typeface="Times New Roman" panose="02020603050405020304" pitchFamily="18" charset="0"/>
                <a:cs typeface="Times New Roman" panose="02020603050405020304" pitchFamily="18" charset="0"/>
              </a:rPr>
              <a:t>PHÒNG GIÁO DỤC VÀ ĐÀO TẠO</a:t>
            </a:r>
            <a:endParaRPr lang="en-US" sz="2625" b="1" dirty="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3342316" y="2079762"/>
            <a:ext cx="3936206" cy="1"/>
            <a:chOff x="4238625" y="1630017"/>
            <a:chExt cx="5248275" cy="1"/>
          </a:xfrm>
        </p:grpSpPr>
        <p:cxnSp>
          <p:nvCxnSpPr>
            <p:cNvPr id="3" name="Straight Arrow Connector 2"/>
            <p:cNvCxnSpPr/>
            <p:nvPr/>
          </p:nvCxnSpPr>
          <p:spPr>
            <a:xfrm>
              <a:off x="4290060" y="1630017"/>
              <a:ext cx="5196840" cy="0"/>
            </a:xfrm>
            <a:prstGeom prst="straightConnector1">
              <a:avLst/>
            </a:prstGeom>
            <a:ln>
              <a:solidFill>
                <a:schemeClr val="tx1"/>
              </a:solidFill>
              <a:tailEnd type="oval"/>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4238625" y="1630017"/>
              <a:ext cx="25584" cy="1"/>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6789" y="857250"/>
            <a:ext cx="9210788" cy="5143500"/>
          </a:xfrm>
        </p:spPr>
      </p:pic>
      <p:sp>
        <p:nvSpPr>
          <p:cNvPr id="7" name="Title 1"/>
          <p:cNvSpPr txBox="1"/>
          <p:nvPr/>
        </p:nvSpPr>
        <p:spPr>
          <a:xfrm>
            <a:off x="1220829" y="2561239"/>
            <a:ext cx="6702341" cy="100028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625" b="1" dirty="0">
                <a:solidFill>
                  <a:srgbClr val="0070C0"/>
                </a:solidFill>
                <a:latin typeface="Times New Roman" panose="02020603050405020304" pitchFamily="18" charset="0"/>
                <a:cs typeface="Times New Roman" panose="02020603050405020304" pitchFamily="18" charset="0"/>
              </a:rPr>
              <a:t>XIN CHÂN THÀNH CÁM ƠN</a:t>
            </a:r>
            <a:endParaRPr lang="en-US" sz="2625" b="1" dirty="0">
              <a:solidFill>
                <a:srgbClr val="0070C0"/>
              </a:solidFill>
              <a:latin typeface="Times New Roman" panose="02020603050405020304" pitchFamily="18" charset="0"/>
              <a:cs typeface="Times New Roman" panose="02020603050405020304" pitchFamily="18" charset="0"/>
            </a:endParaRPr>
          </a:p>
        </p:txBody>
      </p:sp>
      <p:sp>
        <p:nvSpPr>
          <p:cNvPr id="8" name="Title 1"/>
          <p:cNvSpPr txBox="1"/>
          <p:nvPr/>
        </p:nvSpPr>
        <p:spPr>
          <a:xfrm>
            <a:off x="0" y="4354106"/>
            <a:ext cx="9144000" cy="100028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625" b="1" dirty="0">
                <a:solidFill>
                  <a:srgbClr val="FF0000"/>
                </a:solidFill>
                <a:latin typeface="Times New Roman" panose="02020603050405020304" pitchFamily="18" charset="0"/>
                <a:cs typeface="Times New Roman" panose="02020603050405020304" pitchFamily="18" charset="0"/>
              </a:rPr>
              <a:t>Trang website </a:t>
            </a:r>
            <a:r>
              <a:rPr lang="en-US" sz="2625" b="1" dirty="0" err="1">
                <a:solidFill>
                  <a:srgbClr val="FF0000"/>
                </a:solidFill>
                <a:latin typeface="Times New Roman" panose="02020603050405020304" pitchFamily="18" charset="0"/>
                <a:cs typeface="Times New Roman" panose="02020603050405020304" pitchFamily="18" charset="0"/>
              </a:rPr>
              <a:t>của</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trường</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Nguyễn</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Thi</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a:solidFill>
                  <a:srgbClr val="0070C0"/>
                </a:solidFill>
                <a:latin typeface="Times New Roman" panose="02020603050405020304" pitchFamily="18" charset="0"/>
                <a:cs typeface="Times New Roman" panose="02020603050405020304" pitchFamily="18" charset="0"/>
              </a:rPr>
              <a:t>https://thnguyenthiq3.hcm.edu</a:t>
            </a:r>
            <a:r>
              <a:rPr lang="en-US" sz="2625" b="1">
                <a:solidFill>
                  <a:srgbClr val="0070C0"/>
                </a:solidFill>
                <a:latin typeface="Times New Roman" panose="02020603050405020304" pitchFamily="18" charset="0"/>
                <a:cs typeface="Times New Roman" panose="02020603050405020304" pitchFamily="18" charset="0"/>
              </a:rPr>
              <a:t>.vn</a:t>
            </a:r>
            <a:endParaRPr lang="en-US" sz="2625" b="1" dirty="0">
              <a:solidFill>
                <a:srgbClr val="0070C0"/>
              </a:solidFill>
              <a:latin typeface="Times New Roman" panose="02020603050405020304" pitchFamily="18" charset="0"/>
              <a:cs typeface="Times New Roman" panose="02020603050405020304" pitchFamily="18" charset="0"/>
            </a:endParaRPr>
          </a:p>
        </p:txBody>
      </p:sp>
      <p:sp>
        <p:nvSpPr>
          <p:cNvPr id="11" name="Title 1"/>
          <p:cNvSpPr txBox="1"/>
          <p:nvPr/>
        </p:nvSpPr>
        <p:spPr>
          <a:xfrm>
            <a:off x="685800" y="1079482"/>
            <a:ext cx="8124092" cy="100028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625" dirty="0">
                <a:latin typeface="Times New Roman" panose="02020603050405020304" pitchFamily="18" charset="0"/>
                <a:cs typeface="Times New Roman" panose="02020603050405020304" pitchFamily="18" charset="0"/>
              </a:rPr>
              <a:t>ỦY BAN NHÂN DÂN QUẬN 3</a:t>
            </a:r>
            <a:br>
              <a:rPr lang="en-US" sz="2625" dirty="0">
                <a:latin typeface="Times New Roman" panose="02020603050405020304" pitchFamily="18" charset="0"/>
                <a:cs typeface="Times New Roman" panose="02020603050405020304" pitchFamily="18" charset="0"/>
              </a:rPr>
            </a:br>
            <a:r>
              <a:rPr lang="en-US" sz="2625" b="1" dirty="0">
                <a:latin typeface="Times New Roman" panose="02020603050405020304" pitchFamily="18" charset="0"/>
                <a:cs typeface="Times New Roman" panose="02020603050405020304" pitchFamily="18" charset="0"/>
              </a:rPr>
              <a:t>TRƯỜNG TIỂU HỌC NGUYỄN THI</a:t>
            </a:r>
            <a:endParaRPr lang="en-US" sz="2625" b="1" dirty="0">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2779742" y="2061098"/>
            <a:ext cx="3936206" cy="1"/>
            <a:chOff x="4238625" y="1630017"/>
            <a:chExt cx="5248275" cy="1"/>
          </a:xfrm>
        </p:grpSpPr>
        <p:cxnSp>
          <p:nvCxnSpPr>
            <p:cNvPr id="13" name="Straight Arrow Connector 12"/>
            <p:cNvCxnSpPr/>
            <p:nvPr/>
          </p:nvCxnSpPr>
          <p:spPr>
            <a:xfrm>
              <a:off x="4290060" y="1630017"/>
              <a:ext cx="5196840" cy="0"/>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a:off x="4238625" y="1630017"/>
              <a:ext cx="25584" cy="1"/>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
        <p:nvSpPr>
          <p:cNvPr id="15" name="Title 1"/>
          <p:cNvSpPr txBox="1"/>
          <p:nvPr/>
        </p:nvSpPr>
        <p:spPr>
          <a:xfrm>
            <a:off x="2152357" y="3748092"/>
            <a:ext cx="5296487" cy="449336"/>
          </a:xfrm>
          <a:prstGeom prst="rect">
            <a:avLst/>
          </a:prstGeom>
        </p:spPr>
        <p:txBody>
          <a:bodyPr vert="horz" lIns="68580" tIns="34290" rIns="68580" bIns="34290" rtlCol="0" anchor="ctr">
            <a:normAutofit fontScale="7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000" b="1" dirty="0" err="1">
                <a:solidFill>
                  <a:srgbClr val="00B050"/>
                </a:solidFill>
                <a:latin typeface="Times New Roman" panose="02020603050405020304" pitchFamily="18" charset="0"/>
                <a:cs typeface="Times New Roman" panose="02020603050405020304" pitchFamily="18" charset="0"/>
              </a:rPr>
              <a:t>Giáo</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viên</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thực</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hiện</a:t>
            </a:r>
            <a:r>
              <a:rPr lang="en-US" sz="3000" b="1" dirty="0">
                <a:solidFill>
                  <a:srgbClr val="00B050"/>
                </a:solidFill>
                <a:latin typeface="Times New Roman" panose="02020603050405020304" pitchFamily="18" charset="0"/>
                <a:cs typeface="Times New Roman" panose="02020603050405020304" pitchFamily="18" charset="0"/>
              </a:rPr>
              <a:t>: Đồng Thị Thanh Thuỷ</a:t>
            </a:r>
            <a:r>
              <a:rPr lang="en-US" sz="3000" b="1" dirty="0">
                <a:solidFill>
                  <a:srgbClr val="7030A0"/>
                </a:solidFill>
                <a:latin typeface="Times New Roman" panose="02020603050405020304" pitchFamily="18" charset="0"/>
                <a:cs typeface="Times New Roman" panose="02020603050405020304" pitchFamily="18" charset="0"/>
              </a:rPr>
              <a:t> </a:t>
            </a:r>
            <a:endParaRPr lang="en-US" sz="3000" b="1" dirty="0">
              <a:solidFill>
                <a:srgbClr val="0070C0"/>
              </a:solidFill>
              <a:latin typeface="Times New Roman" panose="02020603050405020304" pitchFamily="18" charset="0"/>
              <a:cs typeface="Times New Roman" panose="02020603050405020304" pitchFamily="18" charset="0"/>
            </a:endParaRPr>
          </a:p>
        </p:txBody>
      </p:sp>
      <p:pic>
        <p:nvPicPr>
          <p:cNvPr id="1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76" y="923925"/>
            <a:ext cx="1105376" cy="11129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789" y="857250"/>
            <a:ext cx="9210788" cy="5143500"/>
          </a:xfrm>
          <a:prstGeom prst="rect">
            <a:avLst/>
          </a:prstGeom>
        </p:spPr>
      </p:pic>
      <p:sp>
        <p:nvSpPr>
          <p:cNvPr id="8" name="Title 1"/>
          <p:cNvSpPr txBox="1"/>
          <p:nvPr/>
        </p:nvSpPr>
        <p:spPr>
          <a:xfrm>
            <a:off x="1152939" y="1079482"/>
            <a:ext cx="7374835" cy="100028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625" dirty="0">
                <a:latin typeface="Times New Roman" panose="02020603050405020304" pitchFamily="18" charset="0"/>
                <a:cs typeface="Times New Roman" panose="02020603050405020304" pitchFamily="18" charset="0"/>
              </a:rPr>
              <a:t>ỦY BAN NHÂN DÂN QUẬN 3</a:t>
            </a:r>
            <a:br>
              <a:rPr lang="en-US" sz="2625" dirty="0">
                <a:latin typeface="Times New Roman" panose="02020603050405020304" pitchFamily="18" charset="0"/>
                <a:cs typeface="Times New Roman" panose="02020603050405020304" pitchFamily="18" charset="0"/>
              </a:rPr>
            </a:br>
            <a:r>
              <a:rPr lang="en-US" sz="2625" b="1" dirty="0">
                <a:latin typeface="Times New Roman" panose="02020603050405020304" pitchFamily="18" charset="0"/>
                <a:cs typeface="Times New Roman" panose="02020603050405020304" pitchFamily="18" charset="0"/>
              </a:rPr>
              <a:t>TRƯỜNG TIỂU HỌC NGUYỄN THI</a:t>
            </a:r>
            <a:endParaRPr lang="en-US" sz="2625" b="1" dirty="0">
              <a:latin typeface="Times New Roman" panose="02020603050405020304" pitchFamily="18" charset="0"/>
              <a:cs typeface="Times New Roman" panose="02020603050405020304" pitchFamily="18" charset="0"/>
            </a:endParaRPr>
          </a:p>
        </p:txBody>
      </p:sp>
      <p:sp>
        <p:nvSpPr>
          <p:cNvPr id="6" name="Title 1"/>
          <p:cNvSpPr txBox="1"/>
          <p:nvPr/>
        </p:nvSpPr>
        <p:spPr>
          <a:xfrm>
            <a:off x="-33559" y="2393531"/>
            <a:ext cx="9144000" cy="136445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500" b="1" dirty="0">
                <a:solidFill>
                  <a:srgbClr val="7030A0"/>
                </a:solidFill>
                <a:latin typeface="Times New Roman" panose="02020603050405020304" pitchFamily="18" charset="0"/>
                <a:cs typeface="Times New Roman" panose="02020603050405020304" pitchFamily="18" charset="0"/>
              </a:rPr>
              <a:t>MÔN ĐỊA LÍ</a:t>
            </a:r>
            <a:endParaRPr lang="en-US" sz="4500" b="1" dirty="0">
              <a:solidFill>
                <a:srgbClr val="7030A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1771015" y="3936365"/>
            <a:ext cx="6746875" cy="835660"/>
          </a:xfrm>
          <a:prstGeom prst="rect">
            <a:avLst/>
          </a:prstGeom>
        </p:spPr>
        <p:txBody>
          <a:bodyPr vert="horz" lIns="68580" tIns="34290" rIns="68580" bIns="3429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000" b="1" dirty="0" err="1">
                <a:solidFill>
                  <a:schemeClr val="accent2"/>
                </a:solidFill>
                <a:latin typeface="Times New Roman" panose="02020603050405020304" pitchFamily="18" charset="0"/>
                <a:cs typeface="Times New Roman" panose="02020603050405020304" pitchFamily="18" charset="0"/>
              </a:rPr>
              <a:t>Giáo</a:t>
            </a:r>
            <a:r>
              <a:rPr lang="en-US" sz="3000" b="1" dirty="0">
                <a:solidFill>
                  <a:schemeClr val="accent2"/>
                </a:solidFill>
                <a:latin typeface="Times New Roman" panose="02020603050405020304" pitchFamily="18" charset="0"/>
                <a:cs typeface="Times New Roman" panose="02020603050405020304" pitchFamily="18" charset="0"/>
              </a:rPr>
              <a:t> </a:t>
            </a:r>
            <a:r>
              <a:rPr lang="en-US" sz="3000" b="1" dirty="0" err="1">
                <a:solidFill>
                  <a:schemeClr val="accent2"/>
                </a:solidFill>
                <a:latin typeface="Times New Roman" panose="02020603050405020304" pitchFamily="18" charset="0"/>
                <a:cs typeface="Times New Roman" panose="02020603050405020304" pitchFamily="18" charset="0"/>
              </a:rPr>
              <a:t>viên</a:t>
            </a:r>
            <a:r>
              <a:rPr lang="en-US" sz="3000" b="1" dirty="0">
                <a:solidFill>
                  <a:schemeClr val="accent2"/>
                </a:solidFill>
                <a:latin typeface="Times New Roman" panose="02020603050405020304" pitchFamily="18" charset="0"/>
                <a:cs typeface="Times New Roman" panose="02020603050405020304" pitchFamily="18" charset="0"/>
              </a:rPr>
              <a:t> </a:t>
            </a:r>
            <a:r>
              <a:rPr lang="en-US" sz="3000" b="1" dirty="0" err="1">
                <a:solidFill>
                  <a:schemeClr val="accent2"/>
                </a:solidFill>
                <a:latin typeface="Times New Roman" panose="02020603050405020304" pitchFamily="18" charset="0"/>
                <a:cs typeface="Times New Roman" panose="02020603050405020304" pitchFamily="18" charset="0"/>
              </a:rPr>
              <a:t>thực</a:t>
            </a:r>
            <a:r>
              <a:rPr lang="en-US" sz="3000" b="1" dirty="0">
                <a:solidFill>
                  <a:schemeClr val="accent2"/>
                </a:solidFill>
                <a:latin typeface="Times New Roman" panose="02020603050405020304" pitchFamily="18" charset="0"/>
                <a:cs typeface="Times New Roman" panose="02020603050405020304" pitchFamily="18" charset="0"/>
              </a:rPr>
              <a:t> </a:t>
            </a:r>
            <a:r>
              <a:rPr lang="en-US" sz="3000" b="1" dirty="0" err="1">
                <a:solidFill>
                  <a:schemeClr val="accent2"/>
                </a:solidFill>
                <a:latin typeface="Times New Roman" panose="02020603050405020304" pitchFamily="18" charset="0"/>
                <a:cs typeface="Times New Roman" panose="02020603050405020304" pitchFamily="18" charset="0"/>
              </a:rPr>
              <a:t>hiện</a:t>
            </a:r>
            <a:r>
              <a:rPr lang="en-US" sz="3000" b="1" dirty="0">
                <a:solidFill>
                  <a:schemeClr val="accent2"/>
                </a:solidFill>
                <a:latin typeface="Times New Roman" panose="02020603050405020304" pitchFamily="18" charset="0"/>
                <a:cs typeface="Times New Roman" panose="02020603050405020304" pitchFamily="18" charset="0"/>
              </a:rPr>
              <a:t>: Đồng Thị Thanh Thuỷ </a:t>
            </a:r>
            <a:endParaRPr lang="en-US" sz="3000" b="1" dirty="0">
              <a:solidFill>
                <a:schemeClr val="accent2"/>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2931578" y="2066263"/>
            <a:ext cx="3936206" cy="1"/>
            <a:chOff x="4238625" y="1630017"/>
            <a:chExt cx="5248275" cy="1"/>
          </a:xfrm>
        </p:grpSpPr>
        <p:cxnSp>
          <p:nvCxnSpPr>
            <p:cNvPr id="11" name="Straight Arrow Connector 10"/>
            <p:cNvCxnSpPr/>
            <p:nvPr/>
          </p:nvCxnSpPr>
          <p:spPr>
            <a:xfrm>
              <a:off x="4290060" y="1630017"/>
              <a:ext cx="5196840" cy="0"/>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a:off x="4238625" y="1630017"/>
              <a:ext cx="25584" cy="1"/>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
        <p:nvSpPr>
          <p:cNvPr id="14" name="Title 1"/>
          <p:cNvSpPr txBox="1"/>
          <p:nvPr/>
        </p:nvSpPr>
        <p:spPr>
          <a:xfrm>
            <a:off x="1400929" y="4771847"/>
            <a:ext cx="6510131" cy="83571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000" i="1" dirty="0" err="1">
                <a:solidFill>
                  <a:srgbClr val="00B050"/>
                </a:solidFill>
                <a:latin typeface="Times New Roman" panose="02020603050405020304" pitchFamily="18" charset="0"/>
                <a:cs typeface="Times New Roman" panose="02020603050405020304" pitchFamily="18" charset="0"/>
              </a:rPr>
              <a:t>Quận</a:t>
            </a:r>
            <a:r>
              <a:rPr lang="en-US" sz="3000" i="1" dirty="0">
                <a:solidFill>
                  <a:srgbClr val="00B050"/>
                </a:solidFill>
                <a:latin typeface="Times New Roman" panose="02020603050405020304" pitchFamily="18" charset="0"/>
                <a:cs typeface="Times New Roman" panose="02020603050405020304" pitchFamily="18" charset="0"/>
              </a:rPr>
              <a:t> 3, </a:t>
            </a:r>
            <a:r>
              <a:rPr lang="en-US" sz="3000" i="1" dirty="0" err="1">
                <a:solidFill>
                  <a:srgbClr val="00B050"/>
                </a:solidFill>
                <a:latin typeface="Times New Roman" panose="02020603050405020304" pitchFamily="18" charset="0"/>
                <a:cs typeface="Times New Roman" panose="02020603050405020304" pitchFamily="18" charset="0"/>
              </a:rPr>
              <a:t>ngày 9</a:t>
            </a:r>
            <a:r>
              <a:rPr lang="en-US" sz="3000" i="1" dirty="0">
                <a:solidFill>
                  <a:srgbClr val="00B050"/>
                </a:solidFill>
                <a:latin typeface="Times New Roman" panose="02020603050405020304" pitchFamily="18" charset="0"/>
                <a:cs typeface="Times New Roman" panose="02020603050405020304" pitchFamily="18" charset="0"/>
              </a:rPr>
              <a:t> </a:t>
            </a:r>
            <a:r>
              <a:rPr lang="en-US" sz="3000" i="1" dirty="0" err="1">
                <a:solidFill>
                  <a:srgbClr val="00B050"/>
                </a:solidFill>
                <a:latin typeface="Times New Roman" panose="02020603050405020304" pitchFamily="18" charset="0"/>
                <a:cs typeface="Times New Roman" panose="02020603050405020304" pitchFamily="18" charset="0"/>
              </a:rPr>
              <a:t>tháng 12</a:t>
            </a:r>
            <a:r>
              <a:rPr lang="en-US" sz="3000" i="1" dirty="0">
                <a:solidFill>
                  <a:srgbClr val="00B050"/>
                </a:solidFill>
                <a:latin typeface="Times New Roman" panose="02020603050405020304" pitchFamily="18" charset="0"/>
                <a:cs typeface="Times New Roman" panose="02020603050405020304" pitchFamily="18" charset="0"/>
              </a:rPr>
              <a:t> </a:t>
            </a:r>
            <a:r>
              <a:rPr lang="en-US" sz="3000" i="1" dirty="0" err="1">
                <a:solidFill>
                  <a:srgbClr val="00B050"/>
                </a:solidFill>
                <a:latin typeface="Times New Roman" panose="02020603050405020304" pitchFamily="18" charset="0"/>
                <a:cs typeface="Times New Roman" panose="02020603050405020304" pitchFamily="18" charset="0"/>
              </a:rPr>
              <a:t>năm</a:t>
            </a:r>
            <a:r>
              <a:rPr lang="en-US" sz="3000" i="1" dirty="0">
                <a:solidFill>
                  <a:srgbClr val="00B050"/>
                </a:solidFill>
                <a:latin typeface="Times New Roman" panose="02020603050405020304" pitchFamily="18" charset="0"/>
                <a:cs typeface="Times New Roman" panose="02020603050405020304" pitchFamily="18" charset="0"/>
              </a:rPr>
              <a:t> 2021</a:t>
            </a:r>
            <a:endParaRPr lang="en-US" sz="3000" i="1" dirty="0">
              <a:solidFill>
                <a:srgbClr val="0070C0"/>
              </a:solidFill>
              <a:latin typeface="Times New Roman" panose="02020603050405020304" pitchFamily="18" charset="0"/>
              <a:cs typeface="Times New Roman" panose="02020603050405020304" pitchFamily="18" charset="0"/>
            </a:endParaRPr>
          </a:p>
        </p:txBody>
      </p:sp>
      <p:pic>
        <p:nvPicPr>
          <p:cNvPr id="1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776" y="923925"/>
            <a:ext cx="1131094" cy="111299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buFontTx/>
              <a:buNone/>
            </a:pPr>
            <a:r>
              <a:rPr lang="en-US" smtClean="0"/>
              <a:t>                  </a:t>
            </a:r>
            <a:r>
              <a:rPr lang="en-US" sz="3600" smtClean="0">
                <a:solidFill>
                  <a:srgbClr val="3333FF"/>
                </a:solidFill>
              </a:rPr>
              <a:t>ĐỒNG BẰNG BẮC BỘ</a:t>
            </a:r>
            <a:endParaRPr lang="en-US" sz="3600" smtClean="0">
              <a:solidFill>
                <a:srgbClr val="3333FF"/>
              </a:solidFill>
            </a:endParaRPr>
          </a:p>
        </p:txBody>
      </p:sp>
      <p:pic>
        <p:nvPicPr>
          <p:cNvPr id="9" name="Content Placeholder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ox(in)">
                                      <p:cBhvr>
                                        <p:cTn id="7"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609600"/>
          </a:xfrm>
        </p:spPr>
        <p:txBody>
          <a:bodyPr/>
          <a:lstStyle/>
          <a:p>
            <a:pPr eaLnBrk="1" hangingPunct="1"/>
            <a:r>
              <a:rPr lang="en-US" sz="2000" smtClean="0"/>
              <a:t>Hoạt động 1:Tìm hiểu vị trí, hình dạng của đồng bằng Bắc Bộ</a:t>
            </a:r>
            <a:endParaRPr lang="en-US" sz="2000" smtClean="0"/>
          </a:p>
        </p:txBody>
      </p:sp>
      <p:pic>
        <p:nvPicPr>
          <p:cNvPr id="10244" name="Picture 4" descr="Luoc do dong bang Bac Bo"/>
          <p:cNvPicPr>
            <a:picLocks noChangeAspect="1" noChangeArrowheads="1"/>
          </p:cNvPicPr>
          <p:nvPr>
            <p:ph type="body" sz="half" idx="4294967295"/>
          </p:nvPr>
        </p:nvPicPr>
        <p:blipFill>
          <a:blip r:embed="rId1"/>
          <a:srcRect/>
          <a:stretch>
            <a:fillRect/>
          </a:stretch>
        </p:blipFill>
        <p:spPr>
          <a:xfrm>
            <a:off x="228600" y="609600"/>
            <a:ext cx="4191000" cy="2895600"/>
          </a:xfrm>
          <a:noFill/>
          <a:ln>
            <a:solidFill>
              <a:srgbClr val="FF0066"/>
            </a:solidFill>
          </a:ln>
        </p:spPr>
      </p:pic>
      <p:pic>
        <p:nvPicPr>
          <p:cNvPr id="10245" name="Picture 5" descr="Ban do"/>
          <p:cNvPicPr>
            <a:picLocks noChangeAspect="1" noChangeArrowheads="1"/>
          </p:cNvPicPr>
          <p:nvPr/>
        </p:nvPicPr>
        <p:blipFill>
          <a:blip r:embed="rId2"/>
          <a:srcRect/>
          <a:stretch>
            <a:fillRect/>
          </a:stretch>
        </p:blipFill>
        <p:spPr bwMode="auto">
          <a:xfrm>
            <a:off x="4800600" y="609600"/>
            <a:ext cx="4038600" cy="5791200"/>
          </a:xfrm>
          <a:prstGeom prst="rect">
            <a:avLst/>
          </a:prstGeom>
          <a:noFill/>
          <a:ln w="9525">
            <a:solidFill>
              <a:srgbClr val="2B9095"/>
            </a:solidFill>
            <a:miter lim="800000"/>
            <a:headEnd/>
            <a:tailEnd/>
          </a:ln>
        </p:spPr>
      </p:pic>
      <p:sp>
        <p:nvSpPr>
          <p:cNvPr id="10247" name="Rectangle 7"/>
          <p:cNvSpPr>
            <a:spLocks noChangeArrowheads="1"/>
          </p:cNvSpPr>
          <p:nvPr/>
        </p:nvSpPr>
        <p:spPr bwMode="auto">
          <a:xfrm>
            <a:off x="152400" y="3657600"/>
            <a:ext cx="4495800" cy="584200"/>
          </a:xfrm>
          <a:prstGeom prst="rect">
            <a:avLst/>
          </a:prstGeom>
          <a:noFill/>
          <a:ln w="9525">
            <a:noFill/>
            <a:miter lim="800000"/>
          </a:ln>
          <a:effectLst/>
        </p:spPr>
        <p:txBody>
          <a:bodyPr>
            <a:spAutoFit/>
          </a:bodyPr>
          <a:lstStyle/>
          <a:p>
            <a:pPr>
              <a:spcBef>
                <a:spcPct val="50000"/>
              </a:spcBef>
            </a:pPr>
            <a:r>
              <a:rPr lang="en-US"/>
              <a:t>1/Chỉ vị trí đồng bằng Bắc Bộ trên bản đồ Địa lí tự nhiên Việt Nam.</a:t>
            </a:r>
            <a:endParaRPr lang="en-US"/>
          </a:p>
        </p:txBody>
      </p:sp>
      <p:sp>
        <p:nvSpPr>
          <p:cNvPr id="10248" name="Rectangle 8"/>
          <p:cNvSpPr>
            <a:spLocks noChangeArrowheads="1"/>
          </p:cNvSpPr>
          <p:nvPr/>
        </p:nvSpPr>
        <p:spPr bwMode="auto">
          <a:xfrm>
            <a:off x="228600" y="5105400"/>
            <a:ext cx="4238625" cy="338138"/>
          </a:xfrm>
          <a:prstGeom prst="rect">
            <a:avLst/>
          </a:prstGeom>
          <a:noFill/>
          <a:ln w="9525">
            <a:noFill/>
            <a:miter lim="800000"/>
          </a:ln>
          <a:effectLst/>
        </p:spPr>
        <p:txBody>
          <a:bodyPr>
            <a:spAutoFit/>
          </a:bodyPr>
          <a:lstStyle/>
          <a:p>
            <a:pPr>
              <a:spcBef>
                <a:spcPct val="50000"/>
              </a:spcBef>
            </a:pPr>
            <a:r>
              <a:rPr lang="en-US"/>
              <a:t>2/Đồng bằng Bắc Bộ có dạng giống hình gì ?</a:t>
            </a:r>
            <a:endParaRPr lang="en-US"/>
          </a:p>
        </p:txBody>
      </p:sp>
      <p:sp>
        <p:nvSpPr>
          <p:cNvPr id="10249" name="Rectangle 9"/>
          <p:cNvSpPr>
            <a:spLocks noChangeArrowheads="1"/>
          </p:cNvSpPr>
          <p:nvPr/>
        </p:nvSpPr>
        <p:spPr bwMode="auto">
          <a:xfrm>
            <a:off x="228600" y="4419600"/>
            <a:ext cx="4054475" cy="584200"/>
          </a:xfrm>
          <a:prstGeom prst="rect">
            <a:avLst/>
          </a:prstGeom>
          <a:noFill/>
          <a:ln w="9525">
            <a:noFill/>
            <a:miter lim="800000"/>
          </a:ln>
          <a:effectLst/>
        </p:spPr>
        <p:txBody>
          <a:bodyPr>
            <a:spAutoFit/>
          </a:bodyPr>
          <a:lstStyle/>
          <a:p>
            <a:r>
              <a:rPr lang="en-US" sz="1400">
                <a:solidFill>
                  <a:srgbClr val="FF0066"/>
                </a:solidFill>
              </a:rPr>
              <a:t>- </a:t>
            </a:r>
            <a:r>
              <a:rPr lang="en-US">
                <a:solidFill>
                  <a:srgbClr val="FF0066"/>
                </a:solidFill>
              </a:rPr>
              <a:t>Đồng bằng Bắc Bộ nằm ở phía Bắc nước ta</a:t>
            </a:r>
            <a:endParaRPr lang="en-US">
              <a:solidFill>
                <a:srgbClr val="FF0066"/>
              </a:solidFill>
            </a:endParaRPr>
          </a:p>
        </p:txBody>
      </p:sp>
      <p:sp>
        <p:nvSpPr>
          <p:cNvPr id="10250" name="Rectangle 10"/>
          <p:cNvSpPr>
            <a:spLocks noChangeArrowheads="1"/>
          </p:cNvSpPr>
          <p:nvPr/>
        </p:nvSpPr>
        <p:spPr bwMode="auto">
          <a:xfrm>
            <a:off x="152400" y="5715000"/>
            <a:ext cx="4419600" cy="584200"/>
          </a:xfrm>
          <a:prstGeom prst="rect">
            <a:avLst/>
          </a:prstGeom>
          <a:noFill/>
          <a:ln w="9525">
            <a:noFill/>
            <a:miter lim="800000"/>
          </a:ln>
          <a:effectLst/>
        </p:spPr>
        <p:txBody>
          <a:bodyPr>
            <a:spAutoFit/>
          </a:bodyPr>
          <a:lstStyle/>
          <a:p>
            <a:r>
              <a:rPr lang="en-US" sz="1400">
                <a:solidFill>
                  <a:srgbClr val="FF0066"/>
                </a:solidFill>
              </a:rPr>
              <a:t>- </a:t>
            </a:r>
            <a:r>
              <a:rPr lang="en-US">
                <a:solidFill>
                  <a:srgbClr val="FF0066"/>
                </a:solidFill>
              </a:rPr>
              <a:t>Đồng bằng Bắc Bộ có dạng hình tam giác với đỉnh ở Việt Trì, cạnh đáy là đường bờ biển.</a:t>
            </a:r>
            <a:endParaRPr lang="en-US">
              <a:solidFill>
                <a:srgbClr val="FF0066"/>
              </a:solidFill>
            </a:endParaRPr>
          </a:p>
        </p:txBody>
      </p:sp>
      <p:sp>
        <p:nvSpPr>
          <p:cNvPr id="5129" name="Text Box 11"/>
          <p:cNvSpPr txBox="1">
            <a:spLocks noChangeArrowheads="1"/>
          </p:cNvSpPr>
          <p:nvPr/>
        </p:nvSpPr>
        <p:spPr bwMode="auto">
          <a:xfrm>
            <a:off x="5257800" y="6545263"/>
            <a:ext cx="3581400" cy="307975"/>
          </a:xfrm>
          <a:prstGeom prst="rect">
            <a:avLst/>
          </a:prstGeom>
          <a:noFill/>
          <a:ln w="9525">
            <a:noFill/>
            <a:miter lim="800000"/>
          </a:ln>
          <a:effectLst/>
        </p:spPr>
        <p:txBody>
          <a:bodyPr>
            <a:spAutoFit/>
          </a:bodyPr>
          <a:lstStyle/>
          <a:p>
            <a:pPr>
              <a:spcBef>
                <a:spcPct val="50000"/>
              </a:spcBef>
            </a:pPr>
            <a:endParaRPr lang="en-US" sz="1400"/>
          </a:p>
        </p:txBody>
      </p:sp>
      <p:sp>
        <p:nvSpPr>
          <p:cNvPr id="10252" name="Text Box 12"/>
          <p:cNvSpPr txBox="1">
            <a:spLocks noChangeArrowheads="1"/>
          </p:cNvSpPr>
          <p:nvPr/>
        </p:nvSpPr>
        <p:spPr bwMode="auto">
          <a:xfrm>
            <a:off x="4953000" y="6400800"/>
            <a:ext cx="3733800" cy="307975"/>
          </a:xfrm>
          <a:prstGeom prst="rect">
            <a:avLst/>
          </a:prstGeom>
          <a:noFill/>
          <a:ln w="9525">
            <a:noFill/>
            <a:miter lim="800000"/>
          </a:ln>
          <a:effectLst/>
        </p:spPr>
        <p:txBody>
          <a:bodyPr>
            <a:spAutoFit/>
          </a:bodyPr>
          <a:lstStyle/>
          <a:p>
            <a:pPr>
              <a:spcBef>
                <a:spcPct val="50000"/>
              </a:spcBef>
            </a:pPr>
            <a:r>
              <a:rPr lang="en-US" sz="1400"/>
              <a:t>Bản đồ địa lí tự nhiên Việt Nam</a:t>
            </a:r>
            <a:endParaRPr lang="en-US" sz="1400"/>
          </a:p>
        </p:txBody>
      </p:sp>
      <p:pic>
        <p:nvPicPr>
          <p:cNvPr id="9"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box(in)">
                                      <p:cBhvr>
                                        <p:cTn id="12" dur="500"/>
                                        <p:tgtEl>
                                          <p:spTgt spid="1024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252"/>
                                        </p:tgtEl>
                                        <p:attrNameLst>
                                          <p:attrName>style.visibility</p:attrName>
                                        </p:attrNameLst>
                                      </p:cBhvr>
                                      <p:to>
                                        <p:strVal val="visible"/>
                                      </p:to>
                                    </p:set>
                                    <p:animEffect transition="in" filter="box(in)">
                                      <p:cBhvr>
                                        <p:cTn id="15" dur="500"/>
                                        <p:tgtEl>
                                          <p:spTgt spid="1025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247"/>
                                        </p:tgtEl>
                                        <p:attrNameLst>
                                          <p:attrName>style.visibility</p:attrName>
                                        </p:attrNameLst>
                                      </p:cBhvr>
                                      <p:to>
                                        <p:strVal val="visible"/>
                                      </p:to>
                                    </p:set>
                                    <p:animEffect transition="in" filter="blinds(horizontal)">
                                      <p:cBhvr>
                                        <p:cTn id="20" dur="500"/>
                                        <p:tgtEl>
                                          <p:spTgt spid="1024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249"/>
                                        </p:tgtEl>
                                        <p:attrNameLst>
                                          <p:attrName>style.visibility</p:attrName>
                                        </p:attrNameLst>
                                      </p:cBhvr>
                                      <p:to>
                                        <p:strVal val="visible"/>
                                      </p:to>
                                    </p:set>
                                    <p:animEffect transition="in" filter="box(in)">
                                      <p:cBhvr>
                                        <p:cTn id="25" dur="500"/>
                                        <p:tgtEl>
                                          <p:spTgt spid="1024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248"/>
                                        </p:tgtEl>
                                        <p:attrNameLst>
                                          <p:attrName>style.visibility</p:attrName>
                                        </p:attrNameLst>
                                      </p:cBhvr>
                                      <p:to>
                                        <p:strVal val="visible"/>
                                      </p:to>
                                    </p:set>
                                    <p:animEffect transition="in" filter="blinds(horizontal)">
                                      <p:cBhvr>
                                        <p:cTn id="30" dur="500"/>
                                        <p:tgtEl>
                                          <p:spTgt spid="1024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0250"/>
                                        </p:tgtEl>
                                        <p:attrNameLst>
                                          <p:attrName>style.visibility</p:attrName>
                                        </p:attrNameLst>
                                      </p:cBhvr>
                                      <p:to>
                                        <p:strVal val="visible"/>
                                      </p:to>
                                    </p:set>
                                    <p:animEffect transition="in" filter="box(in)">
                                      <p:cBhvr>
                                        <p:cTn id="35"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p:bldP spid="10249" grpId="0"/>
      <p:bldP spid="10250" grpId="0"/>
      <p:bldP spid="102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0"/>
            <a:ext cx="9144000" cy="400050"/>
          </a:xfrm>
          <a:prstGeom prst="rect">
            <a:avLst/>
          </a:prstGeom>
          <a:noFill/>
          <a:ln w="9525">
            <a:noFill/>
            <a:miter lim="800000"/>
          </a:ln>
          <a:effectLst/>
        </p:spPr>
        <p:txBody>
          <a:bodyPr>
            <a:spAutoFit/>
          </a:bodyPr>
          <a:lstStyle/>
          <a:p>
            <a:pPr>
              <a:spcBef>
                <a:spcPct val="50000"/>
              </a:spcBef>
            </a:pPr>
            <a:r>
              <a:rPr lang="en-US" sz="2000" b="1" u="sng"/>
              <a:t>Hoạt động 2</a:t>
            </a:r>
            <a:r>
              <a:rPr lang="en-US" sz="2000"/>
              <a:t> : Sự hình thành, diện tích, địa hình đồng bằng Bắc Bộ</a:t>
            </a:r>
            <a:endParaRPr lang="en-US" sz="2000"/>
          </a:p>
        </p:txBody>
      </p:sp>
      <p:sp>
        <p:nvSpPr>
          <p:cNvPr id="15363" name="Text Box 3"/>
          <p:cNvSpPr txBox="1">
            <a:spLocks noChangeArrowheads="1"/>
          </p:cNvSpPr>
          <p:nvPr/>
        </p:nvSpPr>
        <p:spPr bwMode="auto">
          <a:xfrm>
            <a:off x="0" y="685800"/>
            <a:ext cx="7162800" cy="400050"/>
          </a:xfrm>
          <a:prstGeom prst="rect">
            <a:avLst/>
          </a:prstGeom>
          <a:noFill/>
          <a:ln w="9525">
            <a:noFill/>
            <a:miter lim="800000"/>
          </a:ln>
          <a:effectLst/>
        </p:spPr>
        <p:txBody>
          <a:bodyPr>
            <a:spAutoFit/>
          </a:bodyPr>
          <a:lstStyle/>
          <a:p>
            <a:pPr>
              <a:spcBef>
                <a:spcPct val="50000"/>
              </a:spcBef>
            </a:pPr>
            <a:r>
              <a:rPr lang="en-US" sz="2000"/>
              <a:t>1/Đồng bằng Bắc Bộ do phù sa sông nào bồi đắp ?</a:t>
            </a:r>
            <a:endParaRPr lang="en-US" sz="2000"/>
          </a:p>
        </p:txBody>
      </p:sp>
      <p:sp>
        <p:nvSpPr>
          <p:cNvPr id="15364" name="Text Box 4"/>
          <p:cNvSpPr txBox="1">
            <a:spLocks noChangeArrowheads="1"/>
          </p:cNvSpPr>
          <p:nvPr/>
        </p:nvSpPr>
        <p:spPr bwMode="auto">
          <a:xfrm>
            <a:off x="381000" y="1143000"/>
            <a:ext cx="8763000" cy="400050"/>
          </a:xfrm>
          <a:prstGeom prst="rect">
            <a:avLst/>
          </a:prstGeom>
          <a:noFill/>
          <a:ln w="9525">
            <a:noFill/>
            <a:miter lim="800000"/>
          </a:ln>
          <a:effectLst/>
        </p:spPr>
        <p:txBody>
          <a:bodyPr>
            <a:spAutoFit/>
          </a:bodyPr>
          <a:lstStyle/>
          <a:p>
            <a:pPr>
              <a:spcBef>
                <a:spcPct val="50000"/>
              </a:spcBef>
            </a:pPr>
            <a:r>
              <a:rPr lang="en-US" sz="2000">
                <a:solidFill>
                  <a:srgbClr val="FF0066"/>
                </a:solidFill>
              </a:rPr>
              <a:t>- Đồng bằng Bắc Bộ do phù sa sông Hồng và sông Thái Bình bồi đắp</a:t>
            </a:r>
            <a:endParaRPr lang="en-US" sz="2000">
              <a:solidFill>
                <a:srgbClr val="FF0066"/>
              </a:solidFill>
            </a:endParaRPr>
          </a:p>
        </p:txBody>
      </p:sp>
      <p:sp>
        <p:nvSpPr>
          <p:cNvPr id="15365" name="Text Box 5"/>
          <p:cNvSpPr txBox="1">
            <a:spLocks noChangeArrowheads="1"/>
          </p:cNvSpPr>
          <p:nvPr/>
        </p:nvSpPr>
        <p:spPr bwMode="auto">
          <a:xfrm>
            <a:off x="0" y="1905000"/>
            <a:ext cx="9144000" cy="708025"/>
          </a:xfrm>
          <a:prstGeom prst="rect">
            <a:avLst/>
          </a:prstGeom>
          <a:noFill/>
          <a:ln w="9525">
            <a:noFill/>
            <a:miter lim="800000"/>
          </a:ln>
          <a:effectLst/>
        </p:spPr>
        <p:txBody>
          <a:bodyPr>
            <a:spAutoFit/>
          </a:bodyPr>
          <a:lstStyle/>
          <a:p>
            <a:pPr>
              <a:spcBef>
                <a:spcPct val="50000"/>
              </a:spcBef>
            </a:pPr>
            <a:r>
              <a:rPr lang="en-US" sz="2000"/>
              <a:t>2/Đồng bằng Bắc Bộ có diện tích lớn thứ mấy trong các đồng bằng của nước ta ? Diện tích khoảng bao nhiêu ?</a:t>
            </a:r>
            <a:endParaRPr lang="en-US" sz="2000"/>
          </a:p>
        </p:txBody>
      </p:sp>
      <p:sp>
        <p:nvSpPr>
          <p:cNvPr id="15366" name="Text Box 6"/>
          <p:cNvSpPr txBox="1">
            <a:spLocks noChangeArrowheads="1"/>
          </p:cNvSpPr>
          <p:nvPr/>
        </p:nvSpPr>
        <p:spPr bwMode="auto">
          <a:xfrm>
            <a:off x="381000" y="2590800"/>
            <a:ext cx="8610600" cy="708025"/>
          </a:xfrm>
          <a:prstGeom prst="rect">
            <a:avLst/>
          </a:prstGeom>
          <a:noFill/>
          <a:ln w="9525">
            <a:noFill/>
            <a:miter lim="800000"/>
          </a:ln>
          <a:effectLst/>
        </p:spPr>
        <p:txBody>
          <a:bodyPr>
            <a:spAutoFit/>
          </a:bodyPr>
          <a:lstStyle/>
          <a:p>
            <a:pPr>
              <a:spcBef>
                <a:spcPct val="50000"/>
              </a:spcBef>
            </a:pPr>
            <a:r>
              <a:rPr lang="en-US" sz="2000">
                <a:solidFill>
                  <a:srgbClr val="FF0066"/>
                </a:solidFill>
              </a:rPr>
              <a:t>- Đồng bằng Bắc Bộ có diện tích lớn thứ hai của nước ta.Diện tích của đồng bằng rộng khoảng 15.000km</a:t>
            </a:r>
            <a:r>
              <a:rPr lang="en-US" sz="2000" baseline="30000">
                <a:solidFill>
                  <a:srgbClr val="FF0066"/>
                </a:solidFill>
              </a:rPr>
              <a:t>2</a:t>
            </a:r>
            <a:endParaRPr lang="en-US" sz="2000">
              <a:solidFill>
                <a:srgbClr val="FF0066"/>
              </a:solidFill>
            </a:endParaRPr>
          </a:p>
        </p:txBody>
      </p:sp>
      <p:pic>
        <p:nvPicPr>
          <p:cNvPr id="15367" name="Picture 7" descr="Canh dong bang Bac Bo"/>
          <p:cNvPicPr>
            <a:picLocks noChangeAspect="1" noChangeArrowheads="1"/>
          </p:cNvPicPr>
          <p:nvPr/>
        </p:nvPicPr>
        <p:blipFill>
          <a:blip r:embed="rId1"/>
          <a:srcRect/>
          <a:stretch>
            <a:fillRect/>
          </a:stretch>
        </p:blipFill>
        <p:spPr bwMode="auto">
          <a:xfrm>
            <a:off x="4953000" y="3352800"/>
            <a:ext cx="4038600" cy="3352800"/>
          </a:xfrm>
          <a:prstGeom prst="rect">
            <a:avLst/>
          </a:prstGeom>
          <a:noFill/>
          <a:ln w="9525">
            <a:solidFill>
              <a:srgbClr val="CC66FF"/>
            </a:solidFill>
            <a:miter lim="800000"/>
            <a:headEnd/>
            <a:tailEnd/>
          </a:ln>
        </p:spPr>
      </p:pic>
      <p:sp>
        <p:nvSpPr>
          <p:cNvPr id="15368" name="Text Box 8"/>
          <p:cNvSpPr txBox="1">
            <a:spLocks noChangeArrowheads="1"/>
          </p:cNvSpPr>
          <p:nvPr/>
        </p:nvSpPr>
        <p:spPr bwMode="auto">
          <a:xfrm>
            <a:off x="0" y="3657600"/>
            <a:ext cx="4724400" cy="708025"/>
          </a:xfrm>
          <a:prstGeom prst="rect">
            <a:avLst/>
          </a:prstGeom>
          <a:noFill/>
          <a:ln w="9525">
            <a:noFill/>
            <a:miter lim="800000"/>
          </a:ln>
          <a:effectLst/>
        </p:spPr>
        <p:txBody>
          <a:bodyPr>
            <a:spAutoFit/>
          </a:bodyPr>
          <a:lstStyle/>
          <a:p>
            <a:pPr>
              <a:spcBef>
                <a:spcPct val="50000"/>
              </a:spcBef>
            </a:pPr>
            <a:r>
              <a:rPr lang="en-US" sz="2000"/>
              <a:t>3/Địa hình của đồng bằng Bắc Bộ có đặc điểm gì?</a:t>
            </a:r>
            <a:endParaRPr lang="en-US" sz="2000"/>
          </a:p>
        </p:txBody>
      </p:sp>
      <p:sp>
        <p:nvSpPr>
          <p:cNvPr id="15369" name="Text Box 9"/>
          <p:cNvSpPr txBox="1">
            <a:spLocks noChangeArrowheads="1"/>
          </p:cNvSpPr>
          <p:nvPr/>
        </p:nvSpPr>
        <p:spPr bwMode="auto">
          <a:xfrm>
            <a:off x="381000" y="4495800"/>
            <a:ext cx="4648200" cy="1016000"/>
          </a:xfrm>
          <a:prstGeom prst="rect">
            <a:avLst/>
          </a:prstGeom>
          <a:noFill/>
          <a:ln w="9525">
            <a:noFill/>
            <a:miter lim="800000"/>
          </a:ln>
          <a:effectLst/>
        </p:spPr>
        <p:txBody>
          <a:bodyPr>
            <a:spAutoFit/>
          </a:bodyPr>
          <a:lstStyle/>
          <a:p>
            <a:pPr>
              <a:spcBef>
                <a:spcPct val="50000"/>
              </a:spcBef>
            </a:pPr>
            <a:r>
              <a:rPr lang="en-US" sz="2000">
                <a:solidFill>
                  <a:srgbClr val="FF0066"/>
                </a:solidFill>
              </a:rPr>
              <a:t>- Đồng bằng có địa hình thấp, bằng phẳng, sông chảy ở đồng bằng thường uốn lượn quanh co.</a:t>
            </a:r>
            <a:endParaRPr lang="en-US" sz="2000">
              <a:solidFill>
                <a:srgbClr val="FF0066"/>
              </a:solidFill>
            </a:endParaRPr>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ox(in)">
                                      <p:cBhvr>
                                        <p:cTn id="7" dur="500"/>
                                        <p:tgtEl>
                                          <p:spTgt spid="1536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365"/>
                                        </p:tgtEl>
                                        <p:attrNameLst>
                                          <p:attrName>style.visibility</p:attrName>
                                        </p:attrNameLst>
                                      </p:cBhvr>
                                      <p:to>
                                        <p:strVal val="visible"/>
                                      </p:to>
                                    </p:set>
                                    <p:animEffect transition="in" filter="box(in)">
                                      <p:cBhvr>
                                        <p:cTn id="10" dur="500"/>
                                        <p:tgtEl>
                                          <p:spTgt spid="1536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368"/>
                                        </p:tgtEl>
                                        <p:attrNameLst>
                                          <p:attrName>style.visibility</p:attrName>
                                        </p:attrNameLst>
                                      </p:cBhvr>
                                      <p:to>
                                        <p:strVal val="visible"/>
                                      </p:to>
                                    </p:set>
                                    <p:animEffect transition="in" filter="box(in)">
                                      <p:cBhvr>
                                        <p:cTn id="13" dur="500"/>
                                        <p:tgtEl>
                                          <p:spTgt spid="1536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5364"/>
                                        </p:tgtEl>
                                        <p:attrNameLst>
                                          <p:attrName>style.visibility</p:attrName>
                                        </p:attrNameLst>
                                      </p:cBhvr>
                                      <p:to>
                                        <p:strVal val="visible"/>
                                      </p:to>
                                    </p:set>
                                    <p:animEffect transition="in" filter="box(in)">
                                      <p:cBhvr>
                                        <p:cTn id="18" dur="500"/>
                                        <p:tgtEl>
                                          <p:spTgt spid="1536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5366"/>
                                        </p:tgtEl>
                                        <p:attrNameLst>
                                          <p:attrName>style.visibility</p:attrName>
                                        </p:attrNameLst>
                                      </p:cBhvr>
                                      <p:to>
                                        <p:strVal val="visible"/>
                                      </p:to>
                                    </p:set>
                                    <p:animEffect transition="in" filter="box(in)">
                                      <p:cBhvr>
                                        <p:cTn id="23" dur="500"/>
                                        <p:tgtEl>
                                          <p:spTgt spid="1536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5367"/>
                                        </p:tgtEl>
                                        <p:attrNameLst>
                                          <p:attrName>style.visibility</p:attrName>
                                        </p:attrNameLst>
                                      </p:cBhvr>
                                      <p:to>
                                        <p:strVal val="visible"/>
                                      </p:to>
                                    </p:set>
                                    <p:animEffect transition="in" filter="box(in)">
                                      <p:cBhvr>
                                        <p:cTn id="28" dur="500"/>
                                        <p:tgtEl>
                                          <p:spTgt spid="1536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369"/>
                                        </p:tgtEl>
                                        <p:attrNameLst>
                                          <p:attrName>style.visibility</p:attrName>
                                        </p:attrNameLst>
                                      </p:cBhvr>
                                      <p:to>
                                        <p:strVal val="visible"/>
                                      </p:to>
                                    </p:set>
                                    <p:animEffect transition="in" filter="blinds(horizontal)">
                                      <p:cBhvr>
                                        <p:cTn id="33"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P spid="15366" grpId="0"/>
      <p:bldP spid="15368" grpId="0"/>
      <p:bldP spid="153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8915400" cy="400050"/>
          </a:xfrm>
          <a:prstGeom prst="rect">
            <a:avLst/>
          </a:prstGeom>
          <a:noFill/>
          <a:ln w="9525">
            <a:noFill/>
            <a:miter lim="800000"/>
          </a:ln>
          <a:effectLst/>
        </p:spPr>
        <p:txBody>
          <a:bodyPr>
            <a:spAutoFit/>
          </a:bodyPr>
          <a:lstStyle/>
          <a:p>
            <a:pPr>
              <a:spcBef>
                <a:spcPct val="50000"/>
              </a:spcBef>
            </a:pPr>
            <a:r>
              <a:rPr lang="en-US" sz="2000" b="1" u="sng"/>
              <a:t>Hoạt động 3</a:t>
            </a:r>
            <a:r>
              <a:rPr lang="en-US" sz="2000"/>
              <a:t> :Tìm hiểu hệ thống sông ngòi ở đồng bằng Bắc Bộ</a:t>
            </a:r>
            <a:endParaRPr lang="en-US" sz="2000"/>
          </a:p>
        </p:txBody>
      </p:sp>
      <p:pic>
        <p:nvPicPr>
          <p:cNvPr id="16387" name="Picture 3" descr="Luoc do dong bang Bac Bo"/>
          <p:cNvPicPr>
            <a:picLocks noChangeAspect="1" noChangeArrowheads="1"/>
          </p:cNvPicPr>
          <p:nvPr/>
        </p:nvPicPr>
        <p:blipFill>
          <a:blip r:embed="rId1"/>
          <a:srcRect/>
          <a:stretch>
            <a:fillRect/>
          </a:stretch>
        </p:blipFill>
        <p:spPr bwMode="auto">
          <a:xfrm>
            <a:off x="228600" y="685800"/>
            <a:ext cx="4267200" cy="5410200"/>
          </a:xfrm>
          <a:prstGeom prst="rect">
            <a:avLst/>
          </a:prstGeom>
          <a:noFill/>
          <a:ln w="9525">
            <a:solidFill>
              <a:srgbClr val="0000FF"/>
            </a:solidFill>
            <a:miter lim="800000"/>
            <a:headEnd/>
            <a:tailEnd/>
          </a:ln>
        </p:spPr>
      </p:pic>
      <p:sp>
        <p:nvSpPr>
          <p:cNvPr id="16388" name="Text Box 4"/>
          <p:cNvSpPr txBox="1">
            <a:spLocks noChangeArrowheads="1"/>
          </p:cNvSpPr>
          <p:nvPr/>
        </p:nvSpPr>
        <p:spPr bwMode="auto">
          <a:xfrm>
            <a:off x="4572000" y="533400"/>
            <a:ext cx="4572000" cy="708025"/>
          </a:xfrm>
          <a:prstGeom prst="rect">
            <a:avLst/>
          </a:prstGeom>
          <a:noFill/>
          <a:ln w="9525">
            <a:noFill/>
            <a:miter lim="800000"/>
          </a:ln>
          <a:effectLst/>
        </p:spPr>
        <p:txBody>
          <a:bodyPr>
            <a:spAutoFit/>
          </a:bodyPr>
          <a:lstStyle/>
          <a:p>
            <a:pPr>
              <a:spcBef>
                <a:spcPct val="50000"/>
              </a:spcBef>
            </a:pPr>
            <a:r>
              <a:rPr lang="en-US" sz="2000"/>
              <a:t>1/Kể tên các sông của đồng bằng Bắc Bộ</a:t>
            </a:r>
            <a:endParaRPr lang="en-US" sz="2000"/>
          </a:p>
        </p:txBody>
      </p:sp>
      <p:sp>
        <p:nvSpPr>
          <p:cNvPr id="16389" name="Text Box 5"/>
          <p:cNvSpPr txBox="1">
            <a:spLocks noChangeArrowheads="1"/>
          </p:cNvSpPr>
          <p:nvPr/>
        </p:nvSpPr>
        <p:spPr bwMode="auto">
          <a:xfrm>
            <a:off x="4572000" y="1371600"/>
            <a:ext cx="4572000" cy="1016000"/>
          </a:xfrm>
          <a:prstGeom prst="rect">
            <a:avLst/>
          </a:prstGeom>
          <a:noFill/>
          <a:ln w="9525">
            <a:noFill/>
            <a:miter lim="800000"/>
          </a:ln>
          <a:effectLst/>
        </p:spPr>
        <p:txBody>
          <a:bodyPr>
            <a:spAutoFit/>
          </a:bodyPr>
          <a:lstStyle/>
          <a:p>
            <a:pPr>
              <a:spcBef>
                <a:spcPct val="50000"/>
              </a:spcBef>
            </a:pPr>
            <a:r>
              <a:rPr lang="en-US" sz="2000">
                <a:solidFill>
                  <a:srgbClr val="FF0066"/>
                </a:solidFill>
              </a:rPr>
              <a:t>    -Các sông của đồng bằng bắc Bộ :sông Cầu, sông đuống, sông Thái Bình, sông Hồng, sông Đáy.</a:t>
            </a:r>
            <a:endParaRPr lang="en-US" sz="2000">
              <a:solidFill>
                <a:srgbClr val="FF0066"/>
              </a:solidFill>
            </a:endParaRPr>
          </a:p>
        </p:txBody>
      </p:sp>
      <p:sp>
        <p:nvSpPr>
          <p:cNvPr id="16390" name="Text Box 6"/>
          <p:cNvSpPr txBox="1">
            <a:spLocks noChangeArrowheads="1"/>
          </p:cNvSpPr>
          <p:nvPr/>
        </p:nvSpPr>
        <p:spPr bwMode="auto">
          <a:xfrm>
            <a:off x="4648200" y="2971800"/>
            <a:ext cx="4495800" cy="708025"/>
          </a:xfrm>
          <a:prstGeom prst="rect">
            <a:avLst/>
          </a:prstGeom>
          <a:noFill/>
          <a:ln w="9525">
            <a:noFill/>
            <a:miter lim="800000"/>
          </a:ln>
          <a:effectLst/>
        </p:spPr>
        <p:txBody>
          <a:bodyPr>
            <a:spAutoFit/>
          </a:bodyPr>
          <a:lstStyle/>
          <a:p>
            <a:pPr>
              <a:spcBef>
                <a:spcPct val="50000"/>
              </a:spcBef>
            </a:pPr>
            <a:r>
              <a:rPr lang="en-US" sz="2000"/>
              <a:t>2/Em hãy tìm sông Hồng và sông Thái Bình trên lược đồ</a:t>
            </a:r>
            <a:endParaRPr lang="en-US" sz="2000"/>
          </a:p>
        </p:txBody>
      </p:sp>
      <p:sp>
        <p:nvSpPr>
          <p:cNvPr id="7175" name="Text Box 8"/>
          <p:cNvSpPr txBox="1">
            <a:spLocks noChangeArrowheads="1"/>
          </p:cNvSpPr>
          <p:nvPr/>
        </p:nvSpPr>
        <p:spPr bwMode="auto">
          <a:xfrm>
            <a:off x="4572000" y="4648200"/>
            <a:ext cx="4572000" cy="400050"/>
          </a:xfrm>
          <a:prstGeom prst="rect">
            <a:avLst/>
          </a:prstGeom>
          <a:noFill/>
          <a:ln w="9525">
            <a:noFill/>
            <a:miter lim="800000"/>
          </a:ln>
          <a:effectLst/>
        </p:spPr>
        <p:txBody>
          <a:bodyPr>
            <a:spAutoFit/>
          </a:bodyPr>
          <a:lstStyle/>
          <a:p>
            <a:pPr>
              <a:spcBef>
                <a:spcPct val="50000"/>
              </a:spcBef>
            </a:pPr>
            <a:endParaRPr lang="en-US" sz="2000"/>
          </a:p>
        </p:txBody>
      </p:sp>
      <p:sp>
        <p:nvSpPr>
          <p:cNvPr id="7176" name="Text Box 9"/>
          <p:cNvSpPr txBox="1">
            <a:spLocks noChangeArrowheads="1"/>
          </p:cNvSpPr>
          <p:nvPr/>
        </p:nvSpPr>
        <p:spPr bwMode="auto">
          <a:xfrm>
            <a:off x="4572000" y="4038600"/>
            <a:ext cx="4572000" cy="400050"/>
          </a:xfrm>
          <a:prstGeom prst="rect">
            <a:avLst/>
          </a:prstGeom>
          <a:noFill/>
          <a:ln w="9525">
            <a:noFill/>
            <a:miter lim="800000"/>
          </a:ln>
          <a:effectLst/>
        </p:spPr>
        <p:txBody>
          <a:bodyPr>
            <a:spAutoFit/>
          </a:bodyPr>
          <a:lstStyle/>
          <a:p>
            <a:pPr>
              <a:spcBef>
                <a:spcPct val="50000"/>
              </a:spcBef>
            </a:pPr>
            <a:r>
              <a:rPr lang="en-US" sz="2000">
                <a:solidFill>
                  <a:srgbClr val="FF0066"/>
                </a:solidFill>
              </a:rPr>
              <a:t>  </a:t>
            </a:r>
            <a:endParaRPr lang="en-US" sz="2000">
              <a:solidFill>
                <a:srgbClr val="FF0066"/>
              </a:solidFill>
            </a:endParaRPr>
          </a:p>
        </p:txBody>
      </p:sp>
      <p:sp>
        <p:nvSpPr>
          <p:cNvPr id="7177" name="Text Box 10"/>
          <p:cNvSpPr txBox="1">
            <a:spLocks noChangeArrowheads="1"/>
          </p:cNvSpPr>
          <p:nvPr/>
        </p:nvSpPr>
        <p:spPr bwMode="auto">
          <a:xfrm>
            <a:off x="152400" y="6248400"/>
            <a:ext cx="4343400" cy="307975"/>
          </a:xfrm>
          <a:prstGeom prst="rect">
            <a:avLst/>
          </a:prstGeom>
          <a:noFill/>
          <a:ln w="9525">
            <a:noFill/>
            <a:miter lim="800000"/>
          </a:ln>
          <a:effectLst/>
        </p:spPr>
        <p:txBody>
          <a:bodyPr>
            <a:spAutoFit/>
          </a:bodyPr>
          <a:lstStyle/>
          <a:p>
            <a:pPr>
              <a:spcBef>
                <a:spcPct val="50000"/>
              </a:spcBef>
            </a:pPr>
            <a:endParaRPr lang="en-US" sz="1400"/>
          </a:p>
        </p:txBody>
      </p:sp>
      <p:sp>
        <p:nvSpPr>
          <p:cNvPr id="16395" name="Text Box 11"/>
          <p:cNvSpPr txBox="1">
            <a:spLocks noChangeArrowheads="1"/>
          </p:cNvSpPr>
          <p:nvPr/>
        </p:nvSpPr>
        <p:spPr bwMode="auto">
          <a:xfrm>
            <a:off x="914400" y="6172200"/>
            <a:ext cx="3352800" cy="338138"/>
          </a:xfrm>
          <a:prstGeom prst="rect">
            <a:avLst/>
          </a:prstGeom>
          <a:noFill/>
          <a:ln w="9525">
            <a:noFill/>
            <a:miter lim="800000"/>
          </a:ln>
          <a:effectLst/>
        </p:spPr>
        <p:txBody>
          <a:bodyPr>
            <a:spAutoFit/>
          </a:bodyPr>
          <a:lstStyle/>
          <a:p>
            <a:pPr>
              <a:spcBef>
                <a:spcPct val="50000"/>
              </a:spcBef>
            </a:pPr>
            <a:r>
              <a:rPr lang="en-US"/>
              <a:t>Lược đồ đồng bằng Bắc Bộ</a:t>
            </a:r>
            <a:endParaRPr lang="en-US"/>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395"/>
                                        </p:tgtEl>
                                        <p:attrNameLst>
                                          <p:attrName>style.visibility</p:attrName>
                                        </p:attrNameLst>
                                      </p:cBhvr>
                                      <p:to>
                                        <p:strVal val="visible"/>
                                      </p:to>
                                    </p:set>
                                    <p:animEffect transition="in" filter="box(in)">
                                      <p:cBhvr>
                                        <p:cTn id="10" dur="500"/>
                                        <p:tgtEl>
                                          <p:spTgt spid="1639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blinds(horizontal)">
                                      <p:cBhvr>
                                        <p:cTn id="15" dur="500"/>
                                        <p:tgtEl>
                                          <p:spTgt spid="1638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6389"/>
                                        </p:tgtEl>
                                        <p:attrNameLst>
                                          <p:attrName>style.visibility</p:attrName>
                                        </p:attrNameLst>
                                      </p:cBhvr>
                                      <p:to>
                                        <p:strVal val="visible"/>
                                      </p:to>
                                    </p:set>
                                    <p:animEffect transition="in" filter="box(in)">
                                      <p:cBhvr>
                                        <p:cTn id="20" dur="500"/>
                                        <p:tgtEl>
                                          <p:spTgt spid="1638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90"/>
                                        </p:tgtEl>
                                        <p:attrNameLst>
                                          <p:attrName>style.visibility</p:attrName>
                                        </p:attrNameLst>
                                      </p:cBhvr>
                                      <p:to>
                                        <p:strVal val="visible"/>
                                      </p:to>
                                    </p:set>
                                    <p:anim calcmode="lin" valueType="num">
                                      <p:cBhvr additive="base">
                                        <p:cTn id="25" dur="500" fill="hold"/>
                                        <p:tgtEl>
                                          <p:spTgt spid="16390"/>
                                        </p:tgtEl>
                                        <p:attrNameLst>
                                          <p:attrName>ppt_x</p:attrName>
                                        </p:attrNameLst>
                                      </p:cBhvr>
                                      <p:tavLst>
                                        <p:tav tm="0">
                                          <p:val>
                                            <p:strVal val="#ppt_x"/>
                                          </p:val>
                                        </p:tav>
                                        <p:tav tm="100000">
                                          <p:val>
                                            <p:strVal val="#ppt_x"/>
                                          </p:val>
                                        </p:tav>
                                      </p:tavLst>
                                    </p:anim>
                                    <p:anim calcmode="lin" valueType="num">
                                      <p:cBhvr additive="base">
                                        <p:cTn id="26"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P spid="16390" grpId="0"/>
      <p:bldP spid="163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ChangeArrowheads="1"/>
          </p:cNvSpPr>
          <p:nvPr>
            <p:ph type="title"/>
          </p:nvPr>
        </p:nvSpPr>
        <p:spPr/>
        <p:txBody>
          <a:bodyPr/>
          <a:lstStyle/>
          <a:p>
            <a:pPr eaLnBrk="1" hangingPunct="1"/>
            <a:endParaRPr lang="en-US" sz="4000" smtClean="0"/>
          </a:p>
        </p:txBody>
      </p:sp>
      <p:pic>
        <p:nvPicPr>
          <p:cNvPr id="8195" name="Picture 9" descr="de song Hong"/>
          <p:cNvPicPr>
            <a:picLocks noChangeAspect="1" noChangeArrowheads="1"/>
          </p:cNvPicPr>
          <p:nvPr/>
        </p:nvPicPr>
        <p:blipFill>
          <a:blip r:embed="rId1"/>
          <a:srcRect/>
          <a:stretch>
            <a:fillRect/>
          </a:stretch>
        </p:blipFill>
        <p:spPr bwMode="auto">
          <a:xfrm>
            <a:off x="304800" y="228600"/>
            <a:ext cx="4495800" cy="4876800"/>
          </a:xfrm>
          <a:prstGeom prst="rect">
            <a:avLst/>
          </a:prstGeom>
          <a:noFill/>
          <a:ln w="9525">
            <a:noFill/>
            <a:miter lim="800000"/>
            <a:headEnd/>
            <a:tailEnd/>
          </a:ln>
        </p:spPr>
      </p:pic>
      <p:pic>
        <p:nvPicPr>
          <p:cNvPr id="8196" name="Picture 10" descr="muong dan nuoc vao ruong"/>
          <p:cNvPicPr>
            <a:picLocks noChangeAspect="1" noChangeArrowheads="1"/>
          </p:cNvPicPr>
          <p:nvPr/>
        </p:nvPicPr>
        <p:blipFill>
          <a:blip r:embed="rId2"/>
          <a:srcRect/>
          <a:stretch>
            <a:fillRect/>
          </a:stretch>
        </p:blipFill>
        <p:spPr bwMode="auto">
          <a:xfrm>
            <a:off x="5105400" y="152400"/>
            <a:ext cx="3886200" cy="4876800"/>
          </a:xfrm>
          <a:prstGeom prst="rect">
            <a:avLst/>
          </a:prstGeom>
          <a:noFill/>
          <a:ln w="9525">
            <a:noFill/>
            <a:miter lim="800000"/>
            <a:headEnd/>
            <a:tailEnd/>
          </a:ln>
        </p:spPr>
      </p:pic>
      <p:sp>
        <p:nvSpPr>
          <p:cNvPr id="7179" name="Rectangle 11"/>
          <p:cNvSpPr>
            <a:spLocks noChangeArrowheads="1"/>
          </p:cNvSpPr>
          <p:nvPr/>
        </p:nvSpPr>
        <p:spPr bwMode="auto">
          <a:xfrm>
            <a:off x="381000" y="5410200"/>
            <a:ext cx="8382000" cy="369888"/>
          </a:xfrm>
          <a:prstGeom prst="rect">
            <a:avLst/>
          </a:prstGeom>
          <a:noFill/>
          <a:ln w="9525">
            <a:noFill/>
            <a:miter lim="800000"/>
          </a:ln>
          <a:effectLst/>
        </p:spPr>
        <p:txBody>
          <a:bodyPr>
            <a:spAutoFit/>
          </a:bodyPr>
          <a:lstStyle/>
          <a:p>
            <a:r>
              <a:rPr lang="en-US" sz="1800"/>
              <a:t>3/Đê ở đồng bằng Bắc Bộ có tác dụng gì ?</a:t>
            </a:r>
            <a:endParaRPr lang="en-US" sz="1800"/>
          </a:p>
        </p:txBody>
      </p:sp>
      <p:sp>
        <p:nvSpPr>
          <p:cNvPr id="7180" name="Rectangle 12"/>
          <p:cNvSpPr>
            <a:spLocks noChangeArrowheads="1"/>
          </p:cNvSpPr>
          <p:nvPr/>
        </p:nvSpPr>
        <p:spPr bwMode="auto">
          <a:xfrm>
            <a:off x="228600" y="5943600"/>
            <a:ext cx="8610600" cy="369888"/>
          </a:xfrm>
          <a:prstGeom prst="rect">
            <a:avLst/>
          </a:prstGeom>
          <a:noFill/>
          <a:ln w="9525">
            <a:noFill/>
            <a:miter lim="800000"/>
          </a:ln>
          <a:effectLst/>
        </p:spPr>
        <p:txBody>
          <a:bodyPr>
            <a:spAutoFit/>
          </a:bodyPr>
          <a:lstStyle/>
          <a:p>
            <a:r>
              <a:rPr lang="en-US" sz="1400">
                <a:solidFill>
                  <a:srgbClr val="FF0066"/>
                </a:solidFill>
              </a:rPr>
              <a:t>- </a:t>
            </a:r>
            <a:r>
              <a:rPr lang="en-US" sz="1800">
                <a:solidFill>
                  <a:srgbClr val="FF0066"/>
                </a:solidFill>
              </a:rPr>
              <a:t>Để ngăn lũ lụt, người dân ở đồng bằng Bắc Bộ đã đắp đê dọc hai bên bờ sông</a:t>
            </a:r>
            <a:endParaRPr lang="en-US" sz="1800">
              <a:solidFill>
                <a:srgbClr val="FF0066"/>
              </a:solidFill>
            </a:endParaRPr>
          </a:p>
        </p:txBody>
      </p:sp>
      <p:pic>
        <p:nvPicPr>
          <p:cNvPr id="9"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animEffect transition="in" filter="box(in)">
                                      <p:cBhvr>
                                        <p:cTn id="7" dur="500"/>
                                        <p:tgtEl>
                                          <p:spTgt spid="717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180"/>
                                        </p:tgtEl>
                                        <p:attrNameLst>
                                          <p:attrName>style.visibility</p:attrName>
                                        </p:attrNameLst>
                                      </p:cBhvr>
                                      <p:to>
                                        <p:strVal val="visible"/>
                                      </p:to>
                                    </p:set>
                                    <p:animEffect transition="in" filter="diamond(in)">
                                      <p:cBhvr>
                                        <p:cTn id="12" dur="20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p:bldP spid="71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886200" y="914400"/>
            <a:ext cx="1219200" cy="369888"/>
          </a:xfrm>
          <a:prstGeom prst="rect">
            <a:avLst/>
          </a:prstGeom>
          <a:noFill/>
          <a:ln w="9525">
            <a:noFill/>
            <a:miter lim="800000"/>
          </a:ln>
          <a:effectLst/>
        </p:spPr>
        <p:txBody>
          <a:bodyPr>
            <a:spAutoFit/>
          </a:bodyPr>
          <a:lstStyle/>
          <a:p>
            <a:pPr>
              <a:spcBef>
                <a:spcPct val="50000"/>
              </a:spcBef>
            </a:pPr>
            <a:r>
              <a:rPr lang="en-US" sz="1800">
                <a:solidFill>
                  <a:schemeClr val="tx2"/>
                </a:solidFill>
              </a:rPr>
              <a:t>Địa lí</a:t>
            </a:r>
            <a:endParaRPr lang="en-US" sz="1800">
              <a:solidFill>
                <a:schemeClr val="tx2"/>
              </a:solidFill>
            </a:endParaRPr>
          </a:p>
        </p:txBody>
      </p:sp>
      <p:sp>
        <p:nvSpPr>
          <p:cNvPr id="9219" name="Text Box 4"/>
          <p:cNvSpPr txBox="1">
            <a:spLocks noChangeArrowheads="1"/>
          </p:cNvSpPr>
          <p:nvPr/>
        </p:nvSpPr>
        <p:spPr bwMode="auto">
          <a:xfrm>
            <a:off x="2819400" y="1347788"/>
            <a:ext cx="3311525" cy="461962"/>
          </a:xfrm>
          <a:prstGeom prst="rect">
            <a:avLst/>
          </a:prstGeom>
          <a:noFill/>
          <a:ln w="9525">
            <a:noFill/>
            <a:miter lim="800000"/>
          </a:ln>
          <a:effectLst/>
        </p:spPr>
        <p:txBody>
          <a:bodyPr wrap="none">
            <a:spAutoFit/>
          </a:bodyPr>
          <a:lstStyle/>
          <a:p>
            <a:r>
              <a:rPr lang="en-US" sz="2400">
                <a:solidFill>
                  <a:srgbClr val="FF0066"/>
                </a:solidFill>
              </a:rPr>
              <a:t>ĐỒNG BẰNG BẮC BỘ</a:t>
            </a:r>
            <a:endParaRPr lang="en-US" sz="2400">
              <a:solidFill>
                <a:srgbClr val="FF0066"/>
              </a:solidFill>
            </a:endParaRPr>
          </a:p>
        </p:txBody>
      </p:sp>
      <p:sp>
        <p:nvSpPr>
          <p:cNvPr id="17413" name="Text Box 5"/>
          <p:cNvSpPr txBox="1">
            <a:spLocks noChangeArrowheads="1"/>
          </p:cNvSpPr>
          <p:nvPr/>
        </p:nvSpPr>
        <p:spPr bwMode="auto">
          <a:xfrm>
            <a:off x="381000" y="2286000"/>
            <a:ext cx="8153400" cy="1200150"/>
          </a:xfrm>
          <a:prstGeom prst="rect">
            <a:avLst/>
          </a:prstGeom>
          <a:noFill/>
          <a:ln w="9525">
            <a:solidFill>
              <a:srgbClr val="D60093"/>
            </a:solidFill>
            <a:miter lim="800000"/>
          </a:ln>
          <a:effectLst/>
        </p:spPr>
        <p:txBody>
          <a:bodyPr>
            <a:spAutoFit/>
          </a:bodyPr>
          <a:lstStyle/>
          <a:p>
            <a:pPr>
              <a:spcBef>
                <a:spcPct val="50000"/>
              </a:spcBef>
            </a:pPr>
            <a:r>
              <a:rPr lang="en-US" sz="1800">
                <a:solidFill>
                  <a:srgbClr val="0000FF"/>
                </a:solidFill>
              </a:rPr>
              <a:t>Đồng bằng Bắc Bộ có dạng hình tam giác, với đỉnh ở Việt Trì, cạnh </a:t>
            </a:r>
            <a:r>
              <a:rPr lang="en-US" sz="1800">
                <a:solidFill>
                  <a:srgbClr val="0066FF"/>
                </a:solidFill>
              </a:rPr>
              <a:t>đáy</a:t>
            </a:r>
            <a:r>
              <a:rPr lang="en-US" sz="1800">
                <a:solidFill>
                  <a:srgbClr val="0000FF"/>
                </a:solidFill>
              </a:rPr>
              <a:t> là đường bờ biển. Đây là đồng bằng châu thổ lớn thứ hai của nước ta, do sông Hồng và sông Thái Bình bồi đắp nên. Đồng bằng có bề mặt khá bằng phẳng, nhiều sông ngòi; ven sông có các đê để ngăn lũ.</a:t>
            </a:r>
            <a:endParaRPr lang="en-US" sz="1800">
              <a:solidFill>
                <a:srgbClr val="0000FF"/>
              </a:solidFill>
            </a:endParaRPr>
          </a:p>
        </p:txBody>
      </p:sp>
      <p:pic>
        <p:nvPicPr>
          <p:cNvPr id="9" name="Content Placeholder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checkerboard(across)">
                                      <p:cBhvr>
                                        <p:cTn id="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6789" y="857250"/>
            <a:ext cx="9210788" cy="5143500"/>
          </a:xfrm>
        </p:spPr>
      </p:pic>
      <p:sp>
        <p:nvSpPr>
          <p:cNvPr id="8" name="Title 1"/>
          <p:cNvSpPr txBox="1"/>
          <p:nvPr/>
        </p:nvSpPr>
        <p:spPr>
          <a:xfrm>
            <a:off x="1182373" y="2804617"/>
            <a:ext cx="7116801" cy="258487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n-US" sz="2625"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2143914" y="1217148"/>
            <a:ext cx="6548350" cy="991123"/>
          </a:xfrm>
        </p:spPr>
        <p:txBody>
          <a:bodyPr>
            <a:normAutofit fontScale="90000"/>
          </a:bodyPr>
          <a:lstStyle/>
          <a:p>
            <a:pPr algn="ctr"/>
            <a:r>
              <a:rPr lang="en-US" altLang="en-US" dirty="0" err="1">
                <a:solidFill>
                  <a:srgbClr val="0070C0"/>
                </a:solidFill>
                <a:latin typeface="Times New Roman" panose="02020603050405020304" pitchFamily="18" charset="0"/>
                <a:cs typeface="Times New Roman" panose="02020603050405020304" pitchFamily="18" charset="0"/>
              </a:rPr>
              <a:t>Em</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hãy</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chọn</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biểu</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tượng</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thể</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hiện</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mức</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độ</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yêu</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thích</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bài</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học</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của</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em</a:t>
            </a:r>
            <a:r>
              <a:rPr lang="en-US" altLang="en-US" dirty="0">
                <a:solidFill>
                  <a:srgbClr val="0070C0"/>
                </a:solidFill>
                <a:latin typeface="Times New Roman" panose="02020603050405020304" pitchFamily="18" charset="0"/>
                <a:cs typeface="Times New Roman" panose="02020603050405020304" pitchFamily="18" charset="0"/>
              </a:rPr>
              <a:t>: </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14" name="Picture 7"/>
          <p:cNvPicPr>
            <a:picLocks noChangeAspect="1"/>
          </p:cNvPicPr>
          <p:nvPr/>
        </p:nvPicPr>
        <p:blipFill>
          <a:blip r:embed="rId2">
            <a:extLst>
              <a:ext uri="{BEBA8EAE-BF5A-486C-A8C5-ECC9F3942E4B}">
                <a14:imgProps xmlns:a14="http://schemas.microsoft.com/office/drawing/2010/main">
                  <a14:imgLayer r:embed="rId3">
                    <a14:imgEffect>
                      <a14:backgroundRemoval t="4124" b="92784" l="9653" r="89189">
                        <a14:foregroundMark x1="41699" y1="8763" x2="54826" y2="8763"/>
                        <a14:foregroundMark x1="49807" y1="4639" x2="49807" y2="4639"/>
                        <a14:foregroundMark x1="49035" y1="88144" x2="49035" y2="88144"/>
                        <a14:foregroundMark x1="47876" y1="92784" x2="47876" y2="92784"/>
                      </a14:backgroundRemoval>
                    </a14:imgEffect>
                  </a14:imgLayer>
                </a14:imgProps>
              </a:ext>
              <a:ext uri="{28A0092B-C50C-407E-A947-70E740481C1C}">
                <a14:useLocalDpi xmlns:a14="http://schemas.microsoft.com/office/drawing/2010/main" val="0"/>
              </a:ext>
            </a:extLst>
          </a:blip>
          <a:srcRect/>
          <a:stretch>
            <a:fillRect/>
          </a:stretch>
        </p:blipFill>
        <p:spPr bwMode="auto">
          <a:xfrm>
            <a:off x="6197768" y="2918432"/>
            <a:ext cx="2876318" cy="198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p:cNvPicPr>
          <p:nvPr/>
        </p:nvPicPr>
        <p:blipFill>
          <a:blip r:embed="rId4">
            <a:extLst>
              <a:ext uri="{BEBA8EAE-BF5A-486C-A8C5-ECC9F3942E4B}">
                <a14:imgProps xmlns:a14="http://schemas.microsoft.com/office/drawing/2010/main">
                  <a14:imgLayer r:embed="rId5">
                    <a14:imgEffect>
                      <a14:backgroundRemoval t="1942" b="89806" l="9796" r="95102">
                        <a14:foregroundMark x1="13061" y1="54854" x2="14694" y2="71845"/>
                        <a14:foregroundMark x1="14694" y1="71845" x2="15918" y2="75728"/>
                        <a14:foregroundMark x1="43673" y1="6311" x2="60408" y2="7767"/>
                        <a14:foregroundMark x1="46531" y1="3398" x2="53061" y2="2427"/>
                        <a14:foregroundMark x1="91429" y1="56796" x2="90612" y2="66505"/>
                        <a14:foregroundMark x1="94694" y1="56796" x2="94694" y2="56796"/>
                        <a14:foregroundMark x1="95102" y1="67476" x2="95102" y2="67476"/>
                      </a14:backgroundRemoval>
                    </a14:imgEffect>
                  </a14:imgLayer>
                </a14:imgProps>
              </a:ext>
              <a:ext uri="{28A0092B-C50C-407E-A947-70E740481C1C}">
                <a14:useLocalDpi xmlns:a14="http://schemas.microsoft.com/office/drawing/2010/main" val="0"/>
              </a:ext>
            </a:extLst>
          </a:blip>
          <a:srcRect/>
          <a:stretch>
            <a:fillRect/>
          </a:stretch>
        </p:blipFill>
        <p:spPr bwMode="auto">
          <a:xfrm>
            <a:off x="501305" y="2974285"/>
            <a:ext cx="2960310" cy="213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Admin\Desktop\mat-vui-icon.png.crdownload"/>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667" b="77778" l="9778" r="89778">
                        <a14:foregroundMark x1="40444" y1="7111" x2="62667" y2="6667"/>
                        <a14:foregroundMark x1="48000" y1="2667" x2="51111" y2="3556"/>
                        <a14:foregroundMark x1="44444" y1="74222" x2="57333" y2="74222"/>
                        <a14:foregroundMark x1="47556" y1="75556" x2="51556" y2="77778"/>
                        <a14:foregroundMark x1="31111" y1="56889" x2="52000" y2="67111"/>
                        <a14:foregroundMark x1="29333" y1="58222" x2="46667" y2="65778"/>
                        <a14:foregroundMark x1="47111" y1="59111" x2="56444" y2="62667"/>
                        <a14:foregroundMark x1="26667" y1="29333" x2="30667" y2="40889"/>
                        <a14:foregroundMark x1="31111" y1="29333" x2="35556" y2="39556"/>
                        <a14:foregroundMark x1="25778" y1="39556" x2="33778" y2="45333"/>
                      </a14:backgroundRemoval>
                    </a14:imgEffect>
                  </a14:imgLayer>
                </a14:imgProps>
              </a:ext>
              <a:ext uri="{28A0092B-C50C-407E-A947-70E740481C1C}">
                <a14:useLocalDpi xmlns:a14="http://schemas.microsoft.com/office/drawing/2010/main" val="0"/>
              </a:ext>
            </a:extLst>
          </a:blip>
          <a:srcRect b="18304"/>
          <a:stretch>
            <a:fillRect/>
          </a:stretch>
        </p:blipFill>
        <p:spPr bwMode="auto">
          <a:xfrm>
            <a:off x="3563923" y="2966567"/>
            <a:ext cx="2633846" cy="184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p:nvPr/>
        </p:nvGrpSpPr>
        <p:grpSpPr>
          <a:xfrm>
            <a:off x="865689" y="4950912"/>
            <a:ext cx="2389584" cy="460375"/>
            <a:chOff x="1624013" y="5029200"/>
            <a:chExt cx="3578965" cy="613833"/>
          </a:xfrm>
        </p:grpSpPr>
        <p:sp>
          <p:nvSpPr>
            <p:cNvPr id="18" name="Rectangle 10"/>
            <p:cNvSpPr>
              <a:spLocks noChangeArrowheads="1"/>
            </p:cNvSpPr>
            <p:nvPr/>
          </p:nvSpPr>
          <p:spPr bwMode="auto">
            <a:xfrm>
              <a:off x="2160587" y="5029200"/>
              <a:ext cx="3042391" cy="61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ts val="600"/>
                </a:spcBef>
                <a:spcAft>
                  <a:spcPts val="600"/>
                </a:spcAft>
                <a:tabLst>
                  <a:tab pos="629920" algn="l"/>
                </a:tabLst>
              </a:pPr>
              <a:r>
                <a:rPr lang="en-US" altLang="en-US" sz="2400" b="1" dirty="0" err="1">
                  <a:solidFill>
                    <a:srgbClr val="FF0000"/>
                  </a:solidFill>
                  <a:latin typeface="Times New Roman" panose="02020603050405020304" pitchFamily="18" charset="0"/>
                  <a:cs typeface="Times New Roman" panose="02020603050405020304" pitchFamily="18" charset="0"/>
                </a:rPr>
                <a:t>Rất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hài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lòng</a:t>
              </a:r>
              <a:r>
                <a:rPr lang="en-US" altLang="en-US" sz="2400" b="1" dirty="0">
                  <a:solidFill>
                    <a:srgbClr val="FF0000"/>
                  </a:solidFill>
                  <a:latin typeface="Times New Roman" panose="02020603050405020304" pitchFamily="18" charset="0"/>
                  <a:cs typeface="Times New Roman" panose="02020603050405020304" pitchFamily="18" charset="0"/>
                </a:rPr>
                <a:t> </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9" name="TextBox 11"/>
            <p:cNvSpPr txBox="1">
              <a:spLocks noChangeArrowheads="1"/>
            </p:cNvSpPr>
            <p:nvPr/>
          </p:nvSpPr>
          <p:spPr bwMode="auto">
            <a:xfrm>
              <a:off x="1624013" y="5113338"/>
              <a:ext cx="533400" cy="42926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endParaRPr lang="en-US" altLang="en-US" sz="1500"/>
            </a:p>
          </p:txBody>
        </p:sp>
      </p:grpSp>
      <p:grpSp>
        <p:nvGrpSpPr>
          <p:cNvPr id="20" name="Group 19"/>
          <p:cNvGrpSpPr/>
          <p:nvPr/>
        </p:nvGrpSpPr>
        <p:grpSpPr>
          <a:xfrm>
            <a:off x="4071058" y="4931862"/>
            <a:ext cx="1706165" cy="460375"/>
            <a:chOff x="1624013" y="5029200"/>
            <a:chExt cx="2555384" cy="613833"/>
          </a:xfrm>
        </p:grpSpPr>
        <p:sp>
          <p:nvSpPr>
            <p:cNvPr id="21" name="Rectangle 10"/>
            <p:cNvSpPr>
              <a:spLocks noChangeArrowheads="1"/>
            </p:cNvSpPr>
            <p:nvPr/>
          </p:nvSpPr>
          <p:spPr bwMode="auto">
            <a:xfrm>
              <a:off x="2160587" y="5029200"/>
              <a:ext cx="2018810" cy="61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ts val="600"/>
                </a:spcBef>
                <a:spcAft>
                  <a:spcPts val="600"/>
                </a:spcAft>
                <a:tabLst>
                  <a:tab pos="629920" algn="l"/>
                </a:tabLst>
              </a:pPr>
              <a:r>
                <a:rPr lang="en-US" altLang="en-US" sz="2400" b="1" dirty="0" err="1">
                  <a:solidFill>
                    <a:srgbClr val="FF0000"/>
                  </a:solidFill>
                  <a:latin typeface="Times New Roman" panose="02020603050405020304" pitchFamily="18" charset="0"/>
                  <a:cs typeface="Times New Roman" panose="02020603050405020304" pitchFamily="18" charset="0"/>
                </a:rPr>
                <a:t>Hài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lòng</a:t>
              </a:r>
              <a:r>
                <a:rPr lang="en-US" altLang="en-US" sz="2400" b="1" dirty="0">
                  <a:solidFill>
                    <a:srgbClr val="FF0000"/>
                  </a:solidFill>
                  <a:latin typeface="Times New Roman" panose="02020603050405020304" pitchFamily="18" charset="0"/>
                  <a:cs typeface="Times New Roman" panose="02020603050405020304" pitchFamily="18" charset="0"/>
                </a:rPr>
                <a:t> </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22" name="TextBox 11"/>
            <p:cNvSpPr txBox="1">
              <a:spLocks noChangeArrowheads="1"/>
            </p:cNvSpPr>
            <p:nvPr/>
          </p:nvSpPr>
          <p:spPr bwMode="auto">
            <a:xfrm>
              <a:off x="1624013" y="5113338"/>
              <a:ext cx="533400" cy="42926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endParaRPr lang="en-US" altLang="en-US" sz="1500"/>
            </a:p>
          </p:txBody>
        </p:sp>
      </p:grpSp>
      <p:grpSp>
        <p:nvGrpSpPr>
          <p:cNvPr id="23" name="Group 22"/>
          <p:cNvGrpSpPr/>
          <p:nvPr/>
        </p:nvGrpSpPr>
        <p:grpSpPr>
          <a:xfrm>
            <a:off x="6441642" y="4950912"/>
            <a:ext cx="2466974" cy="460375"/>
            <a:chOff x="1624013" y="5029200"/>
            <a:chExt cx="3694874" cy="613833"/>
          </a:xfrm>
        </p:grpSpPr>
        <p:sp>
          <p:nvSpPr>
            <p:cNvPr id="24" name="Rectangle 10"/>
            <p:cNvSpPr>
              <a:spLocks noChangeArrowheads="1"/>
            </p:cNvSpPr>
            <p:nvPr/>
          </p:nvSpPr>
          <p:spPr bwMode="auto">
            <a:xfrm>
              <a:off x="2160587" y="5029200"/>
              <a:ext cx="3158300" cy="61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ts val="600"/>
                </a:spcBef>
                <a:spcAft>
                  <a:spcPts val="600"/>
                </a:spcAft>
                <a:tabLst>
                  <a:tab pos="629920" algn="l"/>
                </a:tabLst>
              </a:pPr>
              <a:r>
                <a:rPr lang="en-US" altLang="en-US" sz="2400" b="1" dirty="0" err="1">
                  <a:solidFill>
                    <a:srgbClr val="FF0000"/>
                  </a:solidFill>
                  <a:latin typeface="Times New Roman" panose="02020603050405020304" pitchFamily="18" charset="0"/>
                  <a:cs typeface="Times New Roman" panose="02020603050405020304" pitchFamily="18" charset="0"/>
                </a:rPr>
                <a:t>Chưa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hài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lòng</a:t>
              </a:r>
              <a:r>
                <a:rPr lang="en-US" altLang="en-US" sz="2400" b="1" dirty="0">
                  <a:solidFill>
                    <a:srgbClr val="FF0000"/>
                  </a:solidFill>
                  <a:latin typeface="Times New Roman" panose="02020603050405020304" pitchFamily="18" charset="0"/>
                  <a:cs typeface="Times New Roman" panose="02020603050405020304" pitchFamily="18" charset="0"/>
                </a:rPr>
                <a:t> </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25" name="TextBox 11"/>
            <p:cNvSpPr txBox="1">
              <a:spLocks noChangeArrowheads="1"/>
            </p:cNvSpPr>
            <p:nvPr/>
          </p:nvSpPr>
          <p:spPr bwMode="auto">
            <a:xfrm>
              <a:off x="1624013" y="5113338"/>
              <a:ext cx="533400" cy="42926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endParaRPr lang="en-US" altLang="en-US" sz="1500"/>
            </a:p>
          </p:txBody>
        </p:sp>
      </p:grpSp>
      <p:pic>
        <p:nvPicPr>
          <p:cNvPr id="26" name="Content Placeholder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582" y="1005626"/>
            <a:ext cx="870659" cy="870659"/>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2015</Words>
  <Application>WPS Presentation</Application>
  <PresentationFormat>On-screen Show (4:3)</PresentationFormat>
  <Paragraphs>76</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SimSun</vt:lpstr>
      <vt:lpstr>Wingdings</vt:lpstr>
      <vt:lpstr>Arial</vt:lpstr>
      <vt:lpstr>Microsoft YaHei</vt:lpstr>
      <vt:lpstr>Arial Unicode MS</vt:lpstr>
      <vt:lpstr>Calibri</vt:lpstr>
      <vt:lpstr>Times New Roman</vt:lpstr>
      <vt:lpstr>Trebuchet MS</vt:lpstr>
      <vt:lpstr>Default Design</vt:lpstr>
      <vt:lpstr>PowerPoint 演示文稿</vt:lpstr>
      <vt:lpstr>PowerPoint 演示文稿</vt:lpstr>
      <vt:lpstr>PowerPoint 演示文稿</vt:lpstr>
      <vt:lpstr>Hoạt động 1:Tìm hiểu vị trí, hình dạng của đồng bằng Bắc Bộ</vt:lpstr>
      <vt:lpstr>PowerPoint 演示文稿</vt:lpstr>
      <vt:lpstr>PowerPoint 演示文稿</vt:lpstr>
      <vt:lpstr>PowerPoint 演示文稿</vt:lpstr>
      <vt:lpstr>PowerPoint 演示文稿</vt:lpstr>
      <vt:lpstr>Em hãy chọn biểu tượng thể hiện mức độ yêu thích bài học của em: </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DANG</dc:creator>
  <cp:lastModifiedBy>HP</cp:lastModifiedBy>
  <cp:revision>22</cp:revision>
  <dcterms:created xsi:type="dcterms:W3CDTF">2009-10-27T13:48:00Z</dcterms:created>
  <dcterms:modified xsi:type="dcterms:W3CDTF">2021-12-04T03:39:03Z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1EBF8FEB818C493D93506D3A4EE85273</vt:lpwstr>
  </property>
  <property fmtid="{D5CDD505-2E9C-101B-9397-08002B2CF9AE}" pid="3" name="KSOProductBuildVer">
    <vt:lpwstr>1033-11.2.0.10382</vt:lpwstr>
  </property>
</Properties>
</file>